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66"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A89D3C3-532E-4D32-B172-61F191058046}" type="datetimeFigureOut">
              <a:rPr lang="en-US" smtClean="0"/>
              <a:pPr/>
              <a:t>12/4/2017</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4C58B4C-63D2-4729-B9B2-541B555B6A2B}"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89D3C3-532E-4D32-B172-61F191058046}" type="datetimeFigureOut">
              <a:rPr lang="en-US" smtClean="0"/>
              <a:pPr/>
              <a:t>12/4/2017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4C58B4C-63D2-4729-B9B2-541B555B6A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89D3C3-532E-4D32-B172-61F191058046}" type="datetimeFigureOut">
              <a:rPr lang="en-US" smtClean="0"/>
              <a:pPr/>
              <a:t>12/4/2017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4C58B4C-63D2-4729-B9B2-541B555B6A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89D3C3-532E-4D32-B172-61F191058046}" type="datetimeFigureOut">
              <a:rPr lang="en-US" smtClean="0"/>
              <a:pPr/>
              <a:t>12/4/2017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4C58B4C-63D2-4729-B9B2-541B555B6A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A89D3C3-532E-4D32-B172-61F191058046}" type="datetimeFigureOut">
              <a:rPr lang="en-US" smtClean="0"/>
              <a:pPr/>
              <a:t>12/4/2017</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4C58B4C-63D2-4729-B9B2-541B555B6A2B}"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89D3C3-532E-4D32-B172-61F191058046}" type="datetimeFigureOut">
              <a:rPr lang="en-US" smtClean="0"/>
              <a:pPr/>
              <a:t>12/4/2017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4C58B4C-63D2-4729-B9B2-541B555B6A2B}"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89D3C3-532E-4D32-B172-61F191058046}" type="datetimeFigureOut">
              <a:rPr lang="en-US" smtClean="0"/>
              <a:pPr/>
              <a:t>12/4/2017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4C58B4C-63D2-4729-B9B2-541B555B6A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89D3C3-532E-4D32-B172-61F191058046}" type="datetimeFigureOut">
              <a:rPr lang="en-US" smtClean="0"/>
              <a:pPr/>
              <a:t>12/4/2017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4C58B4C-63D2-4729-B9B2-541B555B6A2B}"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89D3C3-532E-4D32-B172-61F191058046}" type="datetimeFigureOut">
              <a:rPr lang="en-US" smtClean="0"/>
              <a:pPr/>
              <a:t>12/4/2017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4C58B4C-63D2-4729-B9B2-541B555B6A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A89D3C3-532E-4D32-B172-61F191058046}" type="datetimeFigureOut">
              <a:rPr lang="en-US" smtClean="0"/>
              <a:pPr/>
              <a:t>12/4/2017</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4C58B4C-63D2-4729-B9B2-541B555B6A2B}"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A89D3C3-532E-4D32-B172-61F191058046}" type="datetimeFigureOut">
              <a:rPr lang="en-US" smtClean="0"/>
              <a:pPr/>
              <a:t>12/4/2017</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4C58B4C-63D2-4729-B9B2-541B555B6A2B}"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A89D3C3-532E-4D32-B172-61F191058046}" type="datetimeFigureOut">
              <a:rPr lang="en-US" smtClean="0"/>
              <a:pPr/>
              <a:t>12/4/2017</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4C58B4C-63D2-4729-B9B2-541B555B6A2B}"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1920’s</a:t>
            </a:r>
            <a:endParaRPr lang="en-US" dirty="0"/>
          </a:p>
        </p:txBody>
      </p:sp>
      <p:sp>
        <p:nvSpPr>
          <p:cNvPr id="3" name="Subtitle 2"/>
          <p:cNvSpPr>
            <a:spLocks noGrp="1"/>
          </p:cNvSpPr>
          <p:nvPr>
            <p:ph type="subTitle" idx="1"/>
          </p:nvPr>
        </p:nvSpPr>
        <p:spPr/>
        <p:txBody>
          <a:bodyPr/>
          <a:lstStyle/>
          <a:p>
            <a:r>
              <a:rPr lang="en-US" dirty="0" smtClean="0"/>
              <a:t>CRASH AND DEPRESSION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Prosperity Shatters</a:t>
            </a:r>
            <a:endParaRPr lang="en-US" dirty="0"/>
          </a:p>
        </p:txBody>
      </p:sp>
      <p:sp>
        <p:nvSpPr>
          <p:cNvPr id="5" name="Content Placeholder 4"/>
          <p:cNvSpPr>
            <a:spLocks noGrp="1"/>
          </p:cNvSpPr>
          <p:nvPr>
            <p:ph sz="half" idx="1"/>
          </p:nvPr>
        </p:nvSpPr>
        <p:spPr/>
        <p:txBody>
          <a:bodyPr>
            <a:normAutofit fontScale="55000" lnSpcReduction="20000"/>
          </a:bodyPr>
          <a:lstStyle/>
          <a:p>
            <a:r>
              <a:rPr lang="en-US" dirty="0" smtClean="0"/>
              <a:t>The 1920’s was a time of economic prosperity, but some warned that trouble was on  the horizon</a:t>
            </a:r>
          </a:p>
          <a:p>
            <a:r>
              <a:rPr lang="en-US" dirty="0" smtClean="0"/>
              <a:t>Credit</a:t>
            </a:r>
          </a:p>
          <a:p>
            <a:pPr lvl="1"/>
            <a:r>
              <a:rPr lang="en-US" dirty="0" smtClean="0"/>
              <a:t>Purchases by credit reached $7 billion by 1929</a:t>
            </a:r>
          </a:p>
          <a:p>
            <a:pPr lvl="1"/>
            <a:r>
              <a:rPr lang="en-US" dirty="0" smtClean="0"/>
              <a:t>Interest rates were low and many used credit</a:t>
            </a:r>
          </a:p>
          <a:p>
            <a:pPr lvl="1"/>
            <a:r>
              <a:rPr lang="en-US" dirty="0" smtClean="0"/>
              <a:t>Economists warned that in a downturn debt could cripple consumers</a:t>
            </a:r>
          </a:p>
          <a:p>
            <a:pPr>
              <a:buNone/>
            </a:pPr>
            <a:endParaRPr lang="en-US" dirty="0" smtClean="0"/>
          </a:p>
        </p:txBody>
      </p:sp>
      <p:sp>
        <p:nvSpPr>
          <p:cNvPr id="6" name="Content Placeholder 5"/>
          <p:cNvSpPr>
            <a:spLocks noGrp="1"/>
          </p:cNvSpPr>
          <p:nvPr>
            <p:ph sz="half" idx="2"/>
          </p:nvPr>
        </p:nvSpPr>
        <p:spPr/>
        <p:txBody>
          <a:bodyPr>
            <a:normAutofit fontScale="55000" lnSpcReduction="20000"/>
          </a:bodyPr>
          <a:lstStyle/>
          <a:p>
            <a:r>
              <a:rPr lang="en-US" dirty="0" smtClean="0"/>
              <a:t>Stock Market</a:t>
            </a:r>
          </a:p>
          <a:p>
            <a:pPr lvl="1"/>
            <a:r>
              <a:rPr lang="en-US" dirty="0" smtClean="0"/>
              <a:t>Investors poured millions into the market throughout the 20’s</a:t>
            </a:r>
          </a:p>
          <a:p>
            <a:pPr lvl="1"/>
            <a:r>
              <a:rPr lang="en-US" dirty="0" smtClean="0"/>
              <a:t>Bull Market-upward trend in prices</a:t>
            </a:r>
          </a:p>
          <a:p>
            <a:pPr lvl="1"/>
            <a:r>
              <a:rPr lang="en-US" dirty="0" smtClean="0"/>
              <a:t>Bear Market-downward trend in prices</a:t>
            </a:r>
          </a:p>
          <a:p>
            <a:pPr lvl="1"/>
            <a:r>
              <a:rPr lang="en-US" dirty="0" smtClean="0"/>
              <a:t>Buying on Margin-purchasing stocks with borrowed money, investor puts up 10% and then borrows the rest</a:t>
            </a:r>
          </a:p>
          <a:p>
            <a:pPr lvl="1"/>
            <a:r>
              <a:rPr lang="en-US" dirty="0" smtClean="0"/>
              <a:t>Buying on Margin was dangerous because if prices fell the investors would be deep in debt</a:t>
            </a:r>
          </a:p>
          <a:p>
            <a:pPr lvl="1"/>
            <a:r>
              <a:rPr lang="en-US" dirty="0" smtClean="0"/>
              <a:t>Black Thursday-October 24, 1929-Rising interest rates caused many to sell shares at a high rate which caused prices to plunge</a:t>
            </a:r>
          </a:p>
          <a:p>
            <a:pPr lvl="1"/>
            <a:r>
              <a:rPr lang="en-US" dirty="0" smtClean="0"/>
              <a:t>Black Tuesday-October 29, 1929-Prices sank, investors panicked and dumped 16 million shares. </a:t>
            </a:r>
          </a:p>
          <a:p>
            <a:pPr lvl="1"/>
            <a:r>
              <a:rPr lang="en-US" dirty="0" smtClean="0"/>
              <a:t>Brokers demanded cash to cover loans and by November people had lost nearly $30 billion</a:t>
            </a:r>
            <a:endParaRPr lang="en-US" dirty="0"/>
          </a:p>
        </p:txBody>
      </p:sp>
      <p:pic>
        <p:nvPicPr>
          <p:cNvPr id="7" name="Picture 6" descr="Stock Market Crash 1929.jpg"/>
          <p:cNvPicPr>
            <a:picLocks noChangeAspect="1"/>
          </p:cNvPicPr>
          <p:nvPr/>
        </p:nvPicPr>
        <p:blipFill>
          <a:blip r:embed="rId2" cstate="print"/>
          <a:stretch>
            <a:fillRect/>
          </a:stretch>
        </p:blipFill>
        <p:spPr>
          <a:xfrm>
            <a:off x="762000" y="3657600"/>
            <a:ext cx="4038600" cy="2743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Depression</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Banking Crisis</a:t>
            </a:r>
          </a:p>
          <a:p>
            <a:pPr lvl="1"/>
            <a:r>
              <a:rPr lang="en-US" dirty="0" smtClean="0"/>
              <a:t>Stock Market caused the banks to fail</a:t>
            </a:r>
          </a:p>
          <a:p>
            <a:pPr lvl="1"/>
            <a:r>
              <a:rPr lang="en-US" dirty="0" smtClean="0"/>
              <a:t>Borrowers began to default on loans</a:t>
            </a:r>
          </a:p>
          <a:p>
            <a:pPr lvl="1"/>
            <a:r>
              <a:rPr lang="en-US" dirty="0" smtClean="0"/>
              <a:t>Banks closed do to depreciating assets and little income</a:t>
            </a:r>
          </a:p>
          <a:p>
            <a:pPr lvl="1"/>
            <a:r>
              <a:rPr lang="en-US" dirty="0" smtClean="0"/>
              <a:t>Customers lost their money when the banks closed</a:t>
            </a:r>
          </a:p>
          <a:p>
            <a:pPr lvl="1"/>
            <a:r>
              <a:rPr lang="en-US" dirty="0" smtClean="0"/>
              <a:t>People panicked and tried to withdraw money, which also caused banks to close</a:t>
            </a:r>
          </a:p>
          <a:p>
            <a:pPr lvl="1"/>
            <a:r>
              <a:rPr lang="en-US" dirty="0" smtClean="0"/>
              <a:t>Between 1930 and 1932 5,000 banks closed</a:t>
            </a:r>
          </a:p>
          <a:p>
            <a:pPr lvl="1"/>
            <a:r>
              <a:rPr lang="en-US" dirty="0" smtClean="0"/>
              <a:t>In 1930 a failed New York bank wiped out 400,000 depositors</a:t>
            </a:r>
          </a:p>
          <a:p>
            <a:r>
              <a:rPr lang="en-US" dirty="0" smtClean="0"/>
              <a:t>Business Failures</a:t>
            </a:r>
          </a:p>
          <a:p>
            <a:pPr lvl="1"/>
            <a:r>
              <a:rPr lang="en-US" dirty="0" smtClean="0"/>
              <a:t>Debt, the Stock Market Crash and Consumers unable and unwilling to purchase goods caused businesses to fail and unemployment to rise</a:t>
            </a:r>
          </a:p>
          <a:p>
            <a:pPr lvl="1"/>
            <a:r>
              <a:rPr lang="en-US" dirty="0" smtClean="0"/>
              <a:t>GNP fell from $103 billion in 1929 to $56 billion in 1933</a:t>
            </a:r>
          </a:p>
          <a:p>
            <a:pPr lvl="1"/>
            <a:r>
              <a:rPr lang="en-US" dirty="0" smtClean="0"/>
              <a:t>Nearly 60,000 businesses went bankrupt by 1932</a:t>
            </a:r>
          </a:p>
          <a:p>
            <a:pPr lvl="1"/>
            <a:r>
              <a:rPr lang="en-US" dirty="0" smtClean="0"/>
              <a:t>In 1932 unemployment was at 23.6%</a:t>
            </a:r>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Causes of the Great Depression</a:t>
            </a:r>
          </a:p>
          <a:p>
            <a:pPr lvl="1"/>
            <a:r>
              <a:rPr lang="en-US" dirty="0" smtClean="0"/>
              <a:t>Income Gap and Consumer Debt</a:t>
            </a:r>
          </a:p>
          <a:p>
            <a:pPr lvl="2"/>
            <a:r>
              <a:rPr lang="en-US" dirty="0" smtClean="0"/>
              <a:t>During the 1920’s the income of the wealthy increased by 63%, while the income for the poor decreased by 4%</a:t>
            </a:r>
          </a:p>
          <a:p>
            <a:pPr lvl="2"/>
            <a:r>
              <a:rPr lang="en-US" dirty="0" smtClean="0"/>
              <a:t>People had purchasing power because of credit and when it went bad, debt was to high and the consumer did not have any power because they did not have any money</a:t>
            </a:r>
          </a:p>
          <a:p>
            <a:pPr lvl="1"/>
            <a:r>
              <a:rPr lang="en-US" dirty="0" smtClean="0"/>
              <a:t>Business Cycle</a:t>
            </a:r>
          </a:p>
          <a:p>
            <a:pPr lvl="2"/>
            <a:r>
              <a:rPr lang="en-US" dirty="0" smtClean="0"/>
              <a:t>Natural up and downs of the economy</a:t>
            </a:r>
          </a:p>
          <a:p>
            <a:pPr lvl="1"/>
            <a:r>
              <a:rPr lang="en-US" dirty="0" smtClean="0"/>
              <a:t>Global Depression</a:t>
            </a:r>
          </a:p>
          <a:p>
            <a:pPr lvl="2"/>
            <a:r>
              <a:rPr lang="en-US" dirty="0" smtClean="0"/>
              <a:t>WWI Debt caused many nations in the world to go into a depression</a:t>
            </a:r>
          </a:p>
          <a:p>
            <a:pPr lvl="2"/>
            <a:r>
              <a:rPr lang="en-US" dirty="0" smtClean="0"/>
              <a:t>Many nations could not purchase American goods, which created a surplus in American warehouses</a:t>
            </a:r>
          </a:p>
          <a:p>
            <a:pPr lvl="2"/>
            <a:r>
              <a:rPr lang="en-US" dirty="0" smtClean="0"/>
              <a:t>High Tariffs like the Smoot-Hawley  Tariff, made it difficult for other nations to purchase American goods. </a:t>
            </a:r>
          </a:p>
          <a:p>
            <a:pPr lvl="2"/>
            <a:r>
              <a:rPr lang="en-US" dirty="0" smtClean="0"/>
              <a:t>High Tariffs are designed to protect American Industry, but in times of depression it can hurt your economy</a:t>
            </a:r>
          </a:p>
          <a:p>
            <a:pPr lvl="2"/>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Times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Unemployment continued to rise and in some cities it was 80%</a:t>
            </a:r>
          </a:p>
          <a:p>
            <a:r>
              <a:rPr lang="en-US" dirty="0" smtClean="0"/>
              <a:t>Wages fell dramatically sometimes as low as 10 cents an hour</a:t>
            </a:r>
          </a:p>
          <a:p>
            <a:r>
              <a:rPr lang="en-US" dirty="0" smtClean="0"/>
              <a:t>City dwellers faced unemployment and poverty and had to wait in breadlines for small amounts of bread and soup. Homeless people built shantytowns or makeshift shelters made out of whatever was available</a:t>
            </a:r>
          </a:p>
          <a:p>
            <a:r>
              <a:rPr lang="en-US" dirty="0" smtClean="0"/>
              <a:t>Farmers could not afford their mortgages and lost farms and equipment. They had to kill livestock and let crops rot.</a:t>
            </a:r>
          </a:p>
        </p:txBody>
      </p:sp>
      <p:sp>
        <p:nvSpPr>
          <p:cNvPr id="4" name="Content Placeholder 3"/>
          <p:cNvSpPr>
            <a:spLocks noGrp="1"/>
          </p:cNvSpPr>
          <p:nvPr>
            <p:ph sz="half" idx="2"/>
          </p:nvPr>
        </p:nvSpPr>
        <p:spPr/>
        <p:txBody>
          <a:bodyPr>
            <a:normAutofit fontScale="70000" lnSpcReduction="20000"/>
          </a:bodyPr>
          <a:lstStyle/>
          <a:p>
            <a:r>
              <a:rPr lang="en-US" dirty="0" smtClean="0"/>
              <a:t>Family Strains</a:t>
            </a:r>
          </a:p>
          <a:p>
            <a:pPr lvl="1"/>
            <a:r>
              <a:rPr lang="en-US" dirty="0" smtClean="0"/>
              <a:t>Marriage Rate fell</a:t>
            </a:r>
          </a:p>
          <a:p>
            <a:pPr lvl="1"/>
            <a:r>
              <a:rPr lang="en-US" dirty="0" smtClean="0"/>
              <a:t>Birthrates declined</a:t>
            </a:r>
          </a:p>
          <a:p>
            <a:pPr lvl="1"/>
            <a:r>
              <a:rPr lang="en-US" dirty="0" smtClean="0"/>
              <a:t>Keeping families together and feeding children was difficult</a:t>
            </a:r>
          </a:p>
          <a:p>
            <a:pPr lvl="1"/>
            <a:r>
              <a:rPr lang="en-US" dirty="0" smtClean="0"/>
              <a:t>Suicide rates went up</a:t>
            </a:r>
          </a:p>
          <a:p>
            <a:pPr lvl="1"/>
            <a:r>
              <a:rPr lang="en-US" dirty="0" smtClean="0"/>
              <a:t>Popular culture was still a way to escape</a:t>
            </a:r>
          </a:p>
          <a:p>
            <a:pPr lvl="2"/>
            <a:r>
              <a:rPr lang="en-US" dirty="0" smtClean="0"/>
              <a:t>Movies were cheap, Disney cartoons  like Mickey Mouse and Donald Duck provided a way to escape your problems</a:t>
            </a:r>
          </a:p>
          <a:p>
            <a:pPr lvl="2"/>
            <a:r>
              <a:rPr lang="en-US" dirty="0" smtClean="0"/>
              <a:t>Radio programs like the Lone Ranger, Little Orphan Annie and the Shadow allowed people to forget their problems when the hero triumphed over evil and they always provided a hopeful message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560</TotalTime>
  <Words>576</Words>
  <Application>Microsoft Office PowerPoint</Application>
  <PresentationFormat>On-screen Show (4:3)</PresentationFormat>
  <Paragraphs>55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Rockwell</vt:lpstr>
      <vt:lpstr>Wingdings 2</vt:lpstr>
      <vt:lpstr>Foundry</vt:lpstr>
      <vt:lpstr>1920’s</vt:lpstr>
      <vt:lpstr>Prosperity Shatters</vt:lpstr>
      <vt:lpstr>The Great Depression</vt:lpstr>
      <vt:lpstr>Hard Times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1920’s</dc:title>
  <dc:creator>Windows User</dc:creator>
  <cp:lastModifiedBy>Patric Gleaves</cp:lastModifiedBy>
  <cp:revision>28</cp:revision>
  <dcterms:created xsi:type="dcterms:W3CDTF">2012-01-31T21:40:40Z</dcterms:created>
  <dcterms:modified xsi:type="dcterms:W3CDTF">2017-12-04T18:25:22Z</dcterms:modified>
</cp:coreProperties>
</file>