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4FDC-859A-4611-BBCD-AB1110D1A308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885B09-68CF-4507-ABFB-102F8DF00E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4FDC-859A-4611-BBCD-AB1110D1A308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5B09-68CF-4507-ABFB-102F8DF00E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4FDC-859A-4611-BBCD-AB1110D1A308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5B09-68CF-4507-ABFB-102F8DF00E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BB4FDC-859A-4611-BBCD-AB1110D1A308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A885B09-68CF-4507-ABFB-102F8DF00E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4FDC-859A-4611-BBCD-AB1110D1A308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5B09-68CF-4507-ABFB-102F8DF00E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4FDC-859A-4611-BBCD-AB1110D1A308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5B09-68CF-4507-ABFB-102F8DF00E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5B09-68CF-4507-ABFB-102F8DF00E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4FDC-859A-4611-BBCD-AB1110D1A308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4FDC-859A-4611-BBCD-AB1110D1A308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5B09-68CF-4507-ABFB-102F8DF00E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4FDC-859A-4611-BBCD-AB1110D1A308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5B09-68CF-4507-ABFB-102F8DF00E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BB4FDC-859A-4611-BBCD-AB1110D1A308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A885B09-68CF-4507-ABFB-102F8DF00E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4FDC-859A-4611-BBCD-AB1110D1A308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885B09-68CF-4507-ABFB-102F8DF00E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0BB4FDC-859A-4611-BBCD-AB1110D1A308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A885B09-68CF-4507-ABFB-102F8DF00E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system of government in which a written constitution divides the powers of government on a territorial  basis between a national government and state government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FEDERALISM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Ways to Organize Power in Federal System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Unitary</a:t>
            </a:r>
          </a:p>
          <a:p>
            <a:pPr lvl="1"/>
            <a:r>
              <a:rPr lang="en-US" dirty="0" smtClean="0"/>
              <a:t>All power in the hands of the national government; state governments merely follow orders</a:t>
            </a:r>
          </a:p>
          <a:p>
            <a:r>
              <a:rPr lang="en-US" dirty="0" smtClean="0"/>
              <a:t>Federal</a:t>
            </a:r>
          </a:p>
          <a:p>
            <a:pPr lvl="1"/>
            <a:r>
              <a:rPr lang="en-US" dirty="0" smtClean="0"/>
              <a:t>National and state governments have real power, but national government is supreme</a:t>
            </a:r>
          </a:p>
          <a:p>
            <a:r>
              <a:rPr lang="en-US" dirty="0" smtClean="0"/>
              <a:t>Confederal</a:t>
            </a:r>
          </a:p>
          <a:p>
            <a:pPr lvl="1"/>
            <a:r>
              <a:rPr lang="en-US" dirty="0" smtClean="0"/>
              <a:t>Diffuses all power to state governments; national government merely keeps the states loosely bound together</a:t>
            </a:r>
            <a:endParaRPr lang="en-US" dirty="0"/>
          </a:p>
        </p:txBody>
      </p:sp>
      <p:pic>
        <p:nvPicPr>
          <p:cNvPr id="7" name="Content Placeholder 6" descr="Japan Fla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143000"/>
            <a:ext cx="1143000" cy="1371600"/>
          </a:xfrm>
        </p:spPr>
      </p:pic>
      <p:pic>
        <p:nvPicPr>
          <p:cNvPr id="8" name="Picture 7" descr="France Fla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1143000"/>
            <a:ext cx="1219200" cy="1371600"/>
          </a:xfrm>
          <a:prstGeom prst="rect">
            <a:avLst/>
          </a:prstGeom>
        </p:spPr>
      </p:pic>
      <p:pic>
        <p:nvPicPr>
          <p:cNvPr id="9" name="Picture 8" descr="Saudi Arabia Fla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0" y="1143000"/>
            <a:ext cx="1523999" cy="1371600"/>
          </a:xfrm>
          <a:prstGeom prst="rect">
            <a:avLst/>
          </a:prstGeom>
        </p:spPr>
      </p:pic>
      <p:pic>
        <p:nvPicPr>
          <p:cNvPr id="10" name="Picture 9" descr="US fla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8200" y="3124200"/>
            <a:ext cx="1676400" cy="1219200"/>
          </a:xfrm>
          <a:prstGeom prst="rect">
            <a:avLst/>
          </a:prstGeom>
        </p:spPr>
      </p:pic>
      <p:pic>
        <p:nvPicPr>
          <p:cNvPr id="11" name="Picture 10" descr="India fla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05600" y="3124200"/>
            <a:ext cx="1828800" cy="1228725"/>
          </a:xfrm>
          <a:prstGeom prst="rect">
            <a:avLst/>
          </a:prstGeom>
        </p:spPr>
      </p:pic>
      <p:pic>
        <p:nvPicPr>
          <p:cNvPr id="12" name="Picture 11" descr="Confederate Flag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24400" y="4800600"/>
            <a:ext cx="1752600" cy="1323975"/>
          </a:xfrm>
          <a:prstGeom prst="rect">
            <a:avLst/>
          </a:prstGeom>
        </p:spPr>
      </p:pic>
      <p:pic>
        <p:nvPicPr>
          <p:cNvPr id="13" name="Picture 12" descr="EU Flag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53200" y="4800600"/>
            <a:ext cx="2133600" cy="1304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of the National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Supremacy Clause</a:t>
            </a:r>
          </a:p>
          <a:p>
            <a:pPr lvl="1"/>
            <a:r>
              <a:rPr lang="en-US" dirty="0" smtClean="0"/>
              <a:t>Article VI states that the constitution is the supreme law of the land</a:t>
            </a:r>
          </a:p>
          <a:p>
            <a:r>
              <a:rPr lang="en-US" dirty="0" smtClean="0"/>
              <a:t>Expressed Powers</a:t>
            </a:r>
          </a:p>
          <a:p>
            <a:pPr lvl="1"/>
            <a:r>
              <a:rPr lang="en-US" dirty="0" smtClean="0"/>
              <a:t>Powers explicitly granted to Congress</a:t>
            </a:r>
          </a:p>
          <a:p>
            <a:r>
              <a:rPr lang="en-US" dirty="0" smtClean="0"/>
              <a:t>Implied Powers</a:t>
            </a:r>
          </a:p>
          <a:p>
            <a:pPr lvl="1"/>
            <a:r>
              <a:rPr lang="en-US" dirty="0" smtClean="0"/>
              <a:t>Necessary and Proper; elastic clause</a:t>
            </a:r>
          </a:p>
          <a:p>
            <a:r>
              <a:rPr lang="en-US" dirty="0" smtClean="0"/>
              <a:t>Inherent Powers</a:t>
            </a:r>
          </a:p>
          <a:p>
            <a:pPr lvl="1"/>
            <a:r>
              <a:rPr lang="en-US" dirty="0" smtClean="0"/>
              <a:t>Preamble</a:t>
            </a:r>
          </a:p>
          <a:p>
            <a:r>
              <a:rPr lang="en-US" dirty="0" smtClean="0"/>
              <a:t>Prohibited Powers</a:t>
            </a:r>
          </a:p>
          <a:p>
            <a:pPr lvl="1"/>
            <a:r>
              <a:rPr lang="en-US" dirty="0" smtClean="0"/>
              <a:t>Cannot tax exports or suspend the writ of habeas corpus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Federal Powers</a:t>
            </a:r>
          </a:p>
          <a:p>
            <a:pPr lvl="1"/>
            <a:r>
              <a:rPr lang="en-US" dirty="0" smtClean="0"/>
              <a:t>Coin Money</a:t>
            </a:r>
          </a:p>
          <a:p>
            <a:pPr lvl="1"/>
            <a:r>
              <a:rPr lang="en-US" dirty="0" smtClean="0"/>
              <a:t>Regulate Interstate and foreign Trade</a:t>
            </a:r>
          </a:p>
          <a:p>
            <a:pPr lvl="1"/>
            <a:r>
              <a:rPr lang="en-US" dirty="0" smtClean="0"/>
              <a:t>Raise and maintain the armed forces</a:t>
            </a:r>
          </a:p>
          <a:p>
            <a:pPr lvl="1"/>
            <a:r>
              <a:rPr lang="en-US" dirty="0" smtClean="0"/>
              <a:t>Declare War</a:t>
            </a:r>
          </a:p>
          <a:p>
            <a:pPr lvl="1"/>
            <a:r>
              <a:rPr lang="en-US" dirty="0" smtClean="0"/>
              <a:t>Govern US territories and admit new states</a:t>
            </a:r>
          </a:p>
          <a:p>
            <a:pPr lvl="1"/>
            <a:r>
              <a:rPr lang="en-US" dirty="0" smtClean="0"/>
              <a:t>Conduct Foreign relations</a:t>
            </a:r>
          </a:p>
          <a:p>
            <a:endParaRPr lang="en-US" dirty="0"/>
          </a:p>
        </p:txBody>
      </p:sp>
      <p:pic>
        <p:nvPicPr>
          <p:cNvPr id="5" name="Picture 4" descr="DSCN29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1999" y="4191000"/>
            <a:ext cx="4261757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Reserved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State Powers</a:t>
            </a:r>
          </a:p>
          <a:p>
            <a:pPr lvl="1"/>
            <a:r>
              <a:rPr lang="en-US" dirty="0" smtClean="0"/>
              <a:t>Regulate intrastate trade</a:t>
            </a:r>
          </a:p>
          <a:p>
            <a:pPr lvl="1"/>
            <a:r>
              <a:rPr lang="en-US" dirty="0" smtClean="0"/>
              <a:t>Establish public schools</a:t>
            </a:r>
          </a:p>
          <a:p>
            <a:pPr lvl="1"/>
            <a:r>
              <a:rPr lang="en-US" dirty="0" smtClean="0"/>
              <a:t>Pass license requirements for professionals</a:t>
            </a:r>
          </a:p>
          <a:p>
            <a:pPr lvl="1"/>
            <a:r>
              <a:rPr lang="en-US" dirty="0" smtClean="0"/>
              <a:t>Regulate alcoholic beverages</a:t>
            </a:r>
          </a:p>
          <a:p>
            <a:pPr lvl="1"/>
            <a:r>
              <a:rPr lang="en-US" dirty="0" smtClean="0"/>
              <a:t>Pornography laws</a:t>
            </a:r>
          </a:p>
          <a:p>
            <a:pPr lvl="1"/>
            <a:r>
              <a:rPr lang="en-US" dirty="0" smtClean="0"/>
              <a:t>Conduct elections</a:t>
            </a:r>
          </a:p>
          <a:p>
            <a:pPr lvl="1"/>
            <a:r>
              <a:rPr lang="en-US" dirty="0" smtClean="0"/>
              <a:t>Establish local governments</a:t>
            </a:r>
          </a:p>
        </p:txBody>
      </p:sp>
      <p:pic>
        <p:nvPicPr>
          <p:cNvPr id="5" name="Content Placeholder 4" descr="Salt Lake Capito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1752600"/>
            <a:ext cx="4191000" cy="39623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Shared between National and State government</a:t>
            </a:r>
          </a:p>
          <a:p>
            <a:pPr lvl="1"/>
            <a:r>
              <a:rPr lang="en-US" dirty="0" smtClean="0"/>
              <a:t>Levy and collect taxes</a:t>
            </a:r>
          </a:p>
          <a:p>
            <a:pPr lvl="1"/>
            <a:r>
              <a:rPr lang="en-US" dirty="0" smtClean="0"/>
              <a:t>Borrow money</a:t>
            </a:r>
          </a:p>
          <a:p>
            <a:pPr lvl="1"/>
            <a:r>
              <a:rPr lang="en-US" dirty="0" smtClean="0"/>
              <a:t>Establish courts</a:t>
            </a:r>
          </a:p>
          <a:p>
            <a:pPr lvl="1"/>
            <a:r>
              <a:rPr lang="en-US" dirty="0" smtClean="0"/>
              <a:t>Define crime and punishments</a:t>
            </a:r>
          </a:p>
          <a:p>
            <a:pPr lvl="1"/>
            <a:r>
              <a:rPr lang="en-US" dirty="0" smtClean="0"/>
              <a:t>Claim private property for public use</a:t>
            </a:r>
            <a:endParaRPr lang="en-US" dirty="0"/>
          </a:p>
        </p:txBody>
      </p:sp>
      <p:pic>
        <p:nvPicPr>
          <p:cNvPr id="5" name="Content Placeholder 4" descr="Federalism Cartoo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1600200"/>
            <a:ext cx="4267200" cy="35051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Federalism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Dual Federalism</a:t>
            </a:r>
          </a:p>
          <a:p>
            <a:pPr lvl="1"/>
            <a:r>
              <a:rPr lang="en-US" dirty="0" smtClean="0"/>
              <a:t>1789-1945</a:t>
            </a:r>
          </a:p>
          <a:p>
            <a:pPr lvl="1"/>
            <a:r>
              <a:rPr lang="en-US" dirty="0" smtClean="0"/>
              <a:t>National and State governments had their own responsibilities and they rarely overlapped</a:t>
            </a:r>
          </a:p>
          <a:p>
            <a:r>
              <a:rPr lang="en-US" dirty="0" smtClean="0"/>
              <a:t>Industrialization and Globalization</a:t>
            </a:r>
          </a:p>
          <a:p>
            <a:pPr lvl="1"/>
            <a:r>
              <a:rPr lang="en-US" dirty="0" smtClean="0"/>
              <a:t>As the US became a national industrial economy and businesses began to trade abroad the National government assumed a greater economic role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Cooperative Federalism</a:t>
            </a:r>
          </a:p>
          <a:p>
            <a:pPr lvl="1"/>
            <a:r>
              <a:rPr lang="en-US" dirty="0" smtClean="0"/>
              <a:t>1945-1969	</a:t>
            </a:r>
          </a:p>
          <a:p>
            <a:pPr lvl="1"/>
            <a:r>
              <a:rPr lang="en-US" dirty="0" smtClean="0"/>
              <a:t>National and state authority became intertwined</a:t>
            </a:r>
          </a:p>
          <a:p>
            <a:pPr lvl="1"/>
            <a:r>
              <a:rPr lang="en-US" dirty="0" smtClean="0"/>
              <a:t>States administer National programs and depend on national funds</a:t>
            </a:r>
          </a:p>
          <a:p>
            <a:r>
              <a:rPr lang="en-US" dirty="0" smtClean="0"/>
              <a:t>New Federalism</a:t>
            </a:r>
          </a:p>
          <a:p>
            <a:pPr lvl="1"/>
            <a:r>
              <a:rPr lang="en-US" dirty="0" smtClean="0"/>
              <a:t>1969-present</a:t>
            </a:r>
          </a:p>
          <a:p>
            <a:pPr lvl="1"/>
            <a:r>
              <a:rPr lang="en-US" dirty="0" smtClean="0"/>
              <a:t>National government has become to powerful and power should be given back to the states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Mandates and Grants in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Mandates</a:t>
            </a:r>
          </a:p>
          <a:p>
            <a:pPr lvl="1"/>
            <a:r>
              <a:rPr lang="en-US" dirty="0" smtClean="0"/>
              <a:t>National Government orders the states to do certain things</a:t>
            </a:r>
          </a:p>
          <a:p>
            <a:pPr lvl="1"/>
            <a:r>
              <a:rPr lang="en-US" dirty="0" smtClean="0"/>
              <a:t>An unfunded mandate is when the National government does not provide any money</a:t>
            </a:r>
          </a:p>
          <a:p>
            <a:r>
              <a:rPr lang="en-US" dirty="0" smtClean="0"/>
              <a:t>Categorical Grants</a:t>
            </a:r>
          </a:p>
          <a:p>
            <a:pPr lvl="1"/>
            <a:r>
              <a:rPr lang="en-US" dirty="0" smtClean="0"/>
              <a:t>Money given to states for a specific purpose</a:t>
            </a:r>
          </a:p>
          <a:p>
            <a:pPr lvl="1"/>
            <a:r>
              <a:rPr lang="en-US" dirty="0" smtClean="0"/>
              <a:t>Restrictions usually apply</a:t>
            </a:r>
          </a:p>
          <a:p>
            <a:r>
              <a:rPr lang="en-US" dirty="0" smtClean="0"/>
              <a:t>Project Grants</a:t>
            </a:r>
          </a:p>
          <a:p>
            <a:pPr lvl="1"/>
            <a:r>
              <a:rPr lang="en-US" dirty="0" smtClean="0"/>
              <a:t>Money states apply for by submitting specific project proposals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Block Grants</a:t>
            </a:r>
          </a:p>
          <a:p>
            <a:pPr lvl="1"/>
            <a:r>
              <a:rPr lang="en-US" dirty="0" smtClean="0"/>
              <a:t>Money given to states for fairly broad purpose with very few strings attached</a:t>
            </a:r>
          </a:p>
          <a:p>
            <a:r>
              <a:rPr lang="en-US" dirty="0" smtClean="0"/>
              <a:t>Revenue Sharing</a:t>
            </a:r>
          </a:p>
          <a:p>
            <a:pPr lvl="1"/>
            <a:r>
              <a:rPr lang="en-US" dirty="0" smtClean="0"/>
              <a:t>Congress gave a share of the Federal Tax Revenue to States every year</a:t>
            </a:r>
          </a:p>
          <a:p>
            <a:pPr lvl="1"/>
            <a:r>
              <a:rPr lang="en-US" dirty="0" smtClean="0"/>
              <a:t>Lasted from 1972 to 1987 when President Reagan stopped the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Federalism Carto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364960"/>
            <a:ext cx="7162799" cy="4273839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Cartoon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621</TotalTime>
  <Words>350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FEDERALISM</vt:lpstr>
      <vt:lpstr>Ways to Organize Power in Federal System</vt:lpstr>
      <vt:lpstr>Powers of the National Government</vt:lpstr>
      <vt:lpstr>Reserved Powers</vt:lpstr>
      <vt:lpstr>Concurrent Powers</vt:lpstr>
      <vt:lpstr>History of Federalism</vt:lpstr>
      <vt:lpstr>Mandates and Grants in Aid</vt:lpstr>
      <vt:lpstr>Political Cartoon Analysis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FEDERALISM</dc:title>
  <dc:creator>Windows User</dc:creator>
  <cp:lastModifiedBy>Windows User</cp:lastModifiedBy>
  <cp:revision>20</cp:revision>
  <dcterms:created xsi:type="dcterms:W3CDTF">2012-02-13T21:29:02Z</dcterms:created>
  <dcterms:modified xsi:type="dcterms:W3CDTF">2012-09-14T18:29:45Z</dcterms:modified>
</cp:coreProperties>
</file>